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400" r:id="rId3"/>
    <p:sldId id="354" r:id="rId4"/>
    <p:sldId id="405" r:id="rId5"/>
    <p:sldId id="407" r:id="rId6"/>
    <p:sldId id="403" r:id="rId7"/>
    <p:sldId id="404" r:id="rId8"/>
    <p:sldId id="356" r:id="rId9"/>
    <p:sldId id="382" r:id="rId10"/>
    <p:sldId id="359" r:id="rId11"/>
    <p:sldId id="33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CA0094-F89A-5346-DDB2-FA4B19AC5BC2}" name="Jason Zhu" initials="JZ" userId="Jason Zhu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0000F5"/>
    <a:srgbClr val="0064A4"/>
    <a:srgbClr val="33FF33"/>
    <a:srgbClr val="86F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1" autoAdjust="0"/>
    <p:restoredTop sz="86828" autoAdjust="0"/>
  </p:normalViewPr>
  <p:slideViewPr>
    <p:cSldViewPr snapToGrid="0">
      <p:cViewPr>
        <p:scale>
          <a:sx n="87" d="100"/>
          <a:sy n="87" d="100"/>
        </p:scale>
        <p:origin x="621" y="3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0F74C-5D62-46A1-AFA6-E39E10C9559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8A62A-6479-482C-821F-AE2780CA0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4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8A62A-6479-482C-821F-AE2780CA05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8A62A-6479-482C-821F-AE2780CA05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23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answer how many species, I decided to run 15N-edited HSQC</a:t>
            </a:r>
          </a:p>
          <a:p>
            <a:r>
              <a:rPr lang="en-US" dirty="0"/>
              <a:t>	Synthesized </a:t>
            </a:r>
            <a:r>
              <a:rPr lang="en-US" dirty="0" err="1"/>
              <a:t>isotopologue</a:t>
            </a:r>
            <a:r>
              <a:rPr lang="en-US" dirty="0"/>
              <a:t> where I strategically labeled Gly33 </a:t>
            </a:r>
          </a:p>
          <a:p>
            <a:endParaRPr lang="en-US" dirty="0"/>
          </a:p>
          <a:p>
            <a:r>
              <a:rPr lang="en-US" dirty="0"/>
              <a:t>1 mM – 1 peak </a:t>
            </a:r>
          </a:p>
          <a:p>
            <a:r>
              <a:rPr lang="en-US" dirty="0"/>
              <a:t>11 mM – 2 peaks indicating I have 2 oligomers</a:t>
            </a:r>
          </a:p>
          <a:p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species integrates to 1.2%. (maybe impurity or noise, idk)</a:t>
            </a:r>
          </a:p>
          <a:p>
            <a:endParaRPr lang="en-US" dirty="0"/>
          </a:p>
          <a:p>
            <a:r>
              <a:rPr lang="en-US" dirty="0"/>
              <a:t>HSQC = heteronuclear single quantum coherence (HSQC)</a:t>
            </a:r>
          </a:p>
          <a:p>
            <a:r>
              <a:rPr lang="en-US" dirty="0"/>
              <a:t>	Magnetization transfer from proton to second nucleus via INEPT (insensitive nuclei enhanced by polarization transfer)</a:t>
            </a:r>
          </a:p>
          <a:p>
            <a:r>
              <a:rPr lang="en-US" dirty="0"/>
              <a:t>	Then transfer back to proton dimension </a:t>
            </a:r>
          </a:p>
          <a:p>
            <a:r>
              <a:rPr lang="en-US" dirty="0"/>
              <a:t>	1 peak = 1 species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8A62A-6479-482C-821F-AE2780CA05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6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8A62A-6479-482C-821F-AE2780CA05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09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8A62A-6479-482C-821F-AE2780CA05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7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8A62A-6479-482C-821F-AE2780CA05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76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8A62A-6479-482C-821F-AE2780CA05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8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8A62A-6479-482C-821F-AE2780CA05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8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8A62A-6479-482C-821F-AE2780CA05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73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8A62A-6479-482C-821F-AE2780CA05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2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8A62A-6479-482C-821F-AE2780CA05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5935A-15D4-3F32-F4A1-E0737F4B7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8BD62-2A40-64A5-49AB-934653EAE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2FD15-73DA-9EA8-0EAD-9CD39113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3B55-4818-4514-B286-F2A336C1538C}" type="datetime1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4A77A-30BD-46CA-25F4-18C03930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7A499-BC2C-49AF-124E-FA30EA15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8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CD60-96A6-06C4-B80A-0ACA9D4AF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7FA77-6F47-CB89-4487-59BD19EB3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3DF93-F2D6-0FA0-9486-4D291EE73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3B4F-9038-4C4C-96CE-D8C7BD39B458}" type="datetime1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BC027-485B-16AC-0AB4-A277E369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DD64F-5BBA-BCA5-3469-9A4B208E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6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F2BD3-D26A-B651-AEAC-478A0F761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8BE1AB-81D3-A627-22B4-62901CB46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47DA7-BBC6-5788-5699-689DB628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0ECAF-ED76-4250-B6D8-67B283006F0B}" type="datetime1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EA6A1-7948-C9E7-4851-A3986F15D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11595-6A06-5CC0-DBB7-A67D63428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2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A6F7-AB74-E5DE-DDA9-F488388B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5F5B1-8BC8-5A97-34CE-46901B142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B5FCD-F557-668C-81C7-0C812437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EE73-87F2-49A1-A928-C7B757498C77}" type="datetime1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1FF47-F6C4-3B5D-1C46-C97CC387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3ED5A-5D52-4E4D-5C6E-198F7F69E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FE7C-457B-0FD3-92E2-587C89CB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006F2-4754-DA63-0A86-B2124D9B1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63D64-EB87-8144-240D-00B5F7C81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EAA4-9142-4BB8-B8BF-0894F0813C9A}" type="datetime1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04102-CE54-1875-3D5A-E15BB700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160E-7EA9-A949-7DE4-8C20995A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384D2-7668-697E-20C1-CF0FE52E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03A4-F4EC-0D8A-88ED-6685D1480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B7F4D-FFB6-1A0C-A4A8-EC6018E1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72E9C-F3EC-220D-D922-F38F9365C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D615-BFB8-4318-AE81-F0DBEE65BF6C}" type="datetime1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8FFB6-95F3-EE22-8EFC-39F1914A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A7C23-1468-414F-5617-B4293956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8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D628B-4437-A8CF-28BD-D2C6CED3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4980A-3903-7A7C-63FE-D73C3124D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6F5852-EE77-9BB3-63E5-EFC14728F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02A019-D357-3439-465A-7C7C4524B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36AE2-1103-6228-B008-83F7E1F54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1F41C-8EAA-085C-026A-31CDC575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E478A-8D5D-4071-B9E9-332423308E0A}" type="datetime1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C4ADB-FA47-6416-050F-96DE778C9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AE3752-7443-5B03-24DB-D8AD42CE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93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13646-79A2-4ECA-CA72-A4851062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3835D-99A5-FD6C-C36E-5B266A74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AF35-1ED7-4928-803D-03BF260DBE3A}" type="datetime1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A5E78A-3303-2794-7AFF-34344D18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360EC-2099-9670-9F34-4CD30A0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2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DFAD0A-83A0-88A5-77D8-2BA9C244B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8048-C832-4DDD-8C01-D127B912879D}" type="datetime1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953076-22C3-4556-FC7B-CA41430C6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BFBBE-B07E-B403-4D05-F0C3E65E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6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CAC13-05B2-A07F-BEC6-267B7672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665EA-9E62-C20D-E61F-E4996916D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FBA0F-2801-2EC0-25BF-7F2F1D232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35F4D-AAD5-FE21-9D6C-D5AFBFBA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49B6-8BED-44EF-BAF5-6338A0DAE692}" type="datetime1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B179E-A9FA-518C-05F8-AA0722424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DD718-0A91-C184-CBD6-FF4160FC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7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2446-212E-71BF-105B-C2FD734B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0BD71C-BE8D-4A15-6465-666BE3051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2CC538-ECDA-0CAE-8705-FC4F6AB27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BF4E6-E4A4-3D47-9036-4C1E5069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19F-EC7D-4CAE-A2D7-DB8B90C932C2}" type="datetime1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7D829-9D5F-9F2F-4C8F-FE5CA588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FA2C9-A1CA-8C60-32AA-A078AD1D8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04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56D6B1-EE2F-EBD3-D2E6-7D25E55F2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4C398-7F9F-640C-AE75-8F56D0D94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856C3-1521-67BE-3CC8-8E561797B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6D84D-FEAB-4BF1-B76E-D51E573DB46A}" type="datetime1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EF4E7-D851-0443-AAF9-A72C46F8D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D0FA8-E197-2CC9-8E83-851736E0F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14A17-DA60-413F-B46D-8F656B5EF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svg"/><Relationship Id="rId9" Type="http://schemas.openxmlformats.org/officeDocument/2006/relationships/image" Target="../media/image3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3">
            <a:extLst>
              <a:ext uri="{FF2B5EF4-FFF2-40B4-BE49-F238E27FC236}">
                <a16:creationId xmlns:a16="http://schemas.microsoft.com/office/drawing/2014/main" id="{0F67AD13-43C6-D018-8A0E-9483AC39EF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F19Cha assembles in solution-phase NMR while KLF does not</a:t>
            </a: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2F59E30C-41FF-F5CF-D7D1-035C259B3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6" y="6095413"/>
            <a:ext cx="626062" cy="626062"/>
          </a:xfrm>
          <a:prstGeom prst="rect">
            <a:avLst/>
          </a:prstGeom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83881A54-7D58-FE50-E666-4F40E80B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4A17-DA60-413F-B46D-8F656B5EF5AA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4E74BA-7AD2-C410-5732-C8BECB210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262" y="1733608"/>
            <a:ext cx="7334337" cy="3973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61CF5E-666E-6BC7-A1B5-867DE75D9BE4}"/>
              </a:ext>
            </a:extLst>
          </p:cNvPr>
          <p:cNvSpPr txBox="1"/>
          <p:nvPr/>
        </p:nvSpPr>
        <p:spPr>
          <a:xfrm>
            <a:off x="2641757" y="1300481"/>
            <a:ext cx="61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KLF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62DABA-5E0D-0188-88D1-3A17E78D01CB}"/>
              </a:ext>
            </a:extLst>
          </p:cNvPr>
          <p:cNvSpPr txBox="1"/>
          <p:nvPr/>
        </p:nvSpPr>
        <p:spPr>
          <a:xfrm>
            <a:off x="5107467" y="1300481"/>
            <a:ext cx="1060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F19Cha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7639A16-3FDC-F64E-4F13-B62AFF71C7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185069"/>
              </p:ext>
            </p:extLst>
          </p:nvPr>
        </p:nvGraphicFramePr>
        <p:xfrm>
          <a:off x="7122634" y="2391737"/>
          <a:ext cx="4719475" cy="132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4544241" imgH="1279616" progId="ChemDraw.Document.6.0">
                  <p:embed/>
                </p:oleObj>
              </mc:Choice>
              <mc:Fallback>
                <p:oleObj name="CS ChemDraw Drawing" r:id="rId6" imgW="4544241" imgH="127961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22634" y="2391737"/>
                        <a:ext cx="4719475" cy="132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2CE8BBA-B6B5-9A06-FDEE-FEE697FAB6CA}"/>
              </a:ext>
            </a:extLst>
          </p:cNvPr>
          <p:cNvSpPr txBox="1"/>
          <p:nvPr/>
        </p:nvSpPr>
        <p:spPr>
          <a:xfrm>
            <a:off x="7698691" y="4250698"/>
            <a:ext cx="3794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KLF: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F19Cha: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Cyclohexylalanine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222CEB-A626-909F-23AC-C5DDA98C9887}"/>
              </a:ext>
            </a:extLst>
          </p:cNvPr>
          <p:cNvSpPr txBox="1"/>
          <p:nvPr/>
        </p:nvSpPr>
        <p:spPr>
          <a:xfrm>
            <a:off x="0" y="6619473"/>
            <a:ext cx="4029565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Kreutzer, A. G.; </a:t>
            </a:r>
            <a:r>
              <a:rPr lang="en-US" sz="95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Nowick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, J. S. 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5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6061-6071.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0DE9A-E598-14E9-61CF-2BD7922C977B}"/>
              </a:ext>
            </a:extLst>
          </p:cNvPr>
          <p:cNvSpPr txBox="1"/>
          <p:nvPr/>
        </p:nvSpPr>
        <p:spPr>
          <a:xfrm>
            <a:off x="3259965" y="4250698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(hexamer)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CF20E1-B6FC-B3FC-3D97-67BA605B8B89}"/>
              </a:ext>
            </a:extLst>
          </p:cNvPr>
          <p:cNvSpPr txBox="1"/>
          <p:nvPr/>
        </p:nvSpPr>
        <p:spPr>
          <a:xfrm>
            <a:off x="3259965" y="4835474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(hexamer)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6D84C7-C0C7-9037-F8CF-5193BF418E39}"/>
              </a:ext>
            </a:extLst>
          </p:cNvPr>
          <p:cNvSpPr txBox="1"/>
          <p:nvPr/>
        </p:nvSpPr>
        <p:spPr>
          <a:xfrm>
            <a:off x="5892084" y="4250698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(hexamer)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9344F-0F7C-E591-ED9D-49DE7D2E45D8}"/>
              </a:ext>
            </a:extLst>
          </p:cNvPr>
          <p:cNvSpPr txBox="1"/>
          <p:nvPr/>
        </p:nvSpPr>
        <p:spPr>
          <a:xfrm>
            <a:off x="5892084" y="4835474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(hexamer)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16FABC-C519-59CB-9DC4-F18B17FA59F2}"/>
              </a:ext>
            </a:extLst>
          </p:cNvPr>
          <p:cNvSpPr txBox="1"/>
          <p:nvPr/>
        </p:nvSpPr>
        <p:spPr>
          <a:xfrm>
            <a:off x="5894588" y="5368593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(dodecamer?)</a:t>
            </a:r>
          </a:p>
        </p:txBody>
      </p:sp>
    </p:spTree>
    <p:extLst>
      <p:ext uri="{BB962C8B-B14F-4D97-AF65-F5344CB8AC3E}">
        <p14:creationId xmlns:p14="http://schemas.microsoft.com/office/powerpoint/2010/main" val="4098995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D38AD76D-6AB2-9375-D924-7E14F127D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72746" y="790173"/>
            <a:ext cx="7543800" cy="58293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625C6B-F021-7272-683C-1D6F1C28F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4A4"/>
          </a:solidFill>
          <a:ln>
            <a:solidFill>
              <a:srgbClr val="006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3200" b="1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S3. Nominal 16 mM F19Cha in D</a:t>
            </a:r>
            <a:r>
              <a:rPr lang="en-US" sz="3200" b="1" i="1" baseline="-25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sz="3200" b="1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E611-9CF5-E183-58DA-B7A012CB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S3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6C8A545-0346-1172-7A91-0ED2507D4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6" y="6095413"/>
            <a:ext cx="626062" cy="626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B6F8CA-0F2A-6EA4-BD2C-9788583C6B57}"/>
              </a:ext>
            </a:extLst>
          </p:cNvPr>
          <p:cNvSpPr txBox="1"/>
          <p:nvPr/>
        </p:nvSpPr>
        <p:spPr>
          <a:xfrm>
            <a:off x="2257004" y="953380"/>
            <a:ext cx="2684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DOSY in D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 at 298 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A141C-266E-998A-E1BA-5D07B0B0F3AB}"/>
              </a:ext>
            </a:extLst>
          </p:cNvPr>
          <p:cNvSpPr txBox="1"/>
          <p:nvPr/>
        </p:nvSpPr>
        <p:spPr>
          <a:xfrm>
            <a:off x="27755" y="6619473"/>
            <a:ext cx="6104744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5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Longsworth</a:t>
            </a:r>
            <a:r>
              <a:rPr lang="en-US" sz="9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9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G.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Phys. Chem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50" b="1" dirty="0"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, 1914–1917.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9628BB-0E53-30BC-F86E-27F26AE24771}"/>
              </a:ext>
            </a:extLst>
          </p:cNvPr>
          <p:cNvSpPr txBox="1"/>
          <p:nvPr/>
        </p:nvSpPr>
        <p:spPr>
          <a:xfrm>
            <a:off x="1084675" y="6034886"/>
            <a:ext cx="3159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HOD peak calibrated to 1.90 *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BE029F-2060-64BA-8D99-B71DCC319F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0" t="-926" r="33920" b="15882"/>
          <a:stretch/>
        </p:blipFill>
        <p:spPr>
          <a:xfrm>
            <a:off x="10290064" y="1534595"/>
            <a:ext cx="1312682" cy="38631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85580A-A1E4-CDDF-59C6-51660E7706CE}"/>
              </a:ext>
            </a:extLst>
          </p:cNvPr>
          <p:cNvSpPr txBox="1"/>
          <p:nvPr/>
        </p:nvSpPr>
        <p:spPr>
          <a:xfrm>
            <a:off x="10314168" y="5397727"/>
            <a:ext cx="131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 fully soluble at 16 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9B680A-673C-3826-E561-76AC68FF1947}"/>
              </a:ext>
            </a:extLst>
          </p:cNvPr>
          <p:cNvSpPr txBox="1"/>
          <p:nvPr/>
        </p:nvSpPr>
        <p:spPr>
          <a:xfrm>
            <a:off x="3297567" y="4618265"/>
            <a:ext cx="3159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Monomer: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-9.697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= 2.01 *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A67B7AB-2074-6106-AD3C-0C6619512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708153"/>
              </p:ext>
            </p:extLst>
          </p:nvPr>
        </p:nvGraphicFramePr>
        <p:xfrm>
          <a:off x="7150204" y="2483825"/>
          <a:ext cx="2584346" cy="1363980"/>
        </p:xfrm>
        <a:graphic>
          <a:graphicData uri="http://schemas.openxmlformats.org/drawingml/2006/table">
            <a:tbl>
              <a:tblPr/>
              <a:tblGrid>
                <a:gridCol w="999973">
                  <a:extLst>
                    <a:ext uri="{9D8B030D-6E8A-4147-A177-3AD203B41FA5}">
                      <a16:colId xmlns:a16="http://schemas.microsoft.com/office/drawing/2014/main" val="2355717547"/>
                    </a:ext>
                  </a:extLst>
                </a:gridCol>
                <a:gridCol w="1584373">
                  <a:extLst>
                    <a:ext uri="{9D8B030D-6E8A-4147-A177-3AD203B41FA5}">
                      <a16:colId xmlns:a16="http://schemas.microsoft.com/office/drawing/2014/main" val="1078324535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Species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Diffusion Coefficient Quotient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54329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Dimer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0.79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517320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Trimer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0.69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215405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Tetramer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924379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Hexamer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226692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Dodecamer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380555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3C1B358C-D359-E7A3-3B64-B43AB5DB560C}"/>
              </a:ext>
            </a:extLst>
          </p:cNvPr>
          <p:cNvSpPr txBox="1"/>
          <p:nvPr/>
        </p:nvSpPr>
        <p:spPr>
          <a:xfrm>
            <a:off x="3907194" y="3709306"/>
            <a:ext cx="2068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-10.047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= 0.897 *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FC7176-9E2E-8880-1F63-939684090BCD}"/>
                  </a:ext>
                </a:extLst>
              </p:cNvPr>
              <p:cNvSpPr txBox="1"/>
              <p:nvPr/>
            </p:nvSpPr>
            <p:spPr>
              <a:xfrm>
                <a:off x="4493776" y="5050837"/>
                <a:ext cx="895053" cy="346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0.897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2.01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=0.45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FC7176-9E2E-8880-1F63-939684090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776" y="5050837"/>
                <a:ext cx="895053" cy="346890"/>
              </a:xfrm>
              <a:prstGeom prst="rect">
                <a:avLst/>
              </a:prstGeom>
              <a:blipFill>
                <a:blip r:embed="rId7"/>
                <a:stretch>
                  <a:fillRect l="-4082" t="-3571" r="-4762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06063D8-817A-274A-D8F6-3D054E48F21F}"/>
              </a:ext>
            </a:extLst>
          </p:cNvPr>
          <p:cNvSpPr txBox="1"/>
          <p:nvPr/>
        </p:nvSpPr>
        <p:spPr>
          <a:xfrm>
            <a:off x="6974765" y="4637978"/>
            <a:ext cx="293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Solubility limit of F19Cha is ca. 11-12 mM in water. </a:t>
            </a:r>
          </a:p>
        </p:txBody>
      </p:sp>
    </p:spTree>
    <p:extLst>
      <p:ext uri="{BB962C8B-B14F-4D97-AF65-F5344CB8AC3E}">
        <p14:creationId xmlns:p14="http://schemas.microsoft.com/office/powerpoint/2010/main" val="972491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6E35C90A-4981-6E87-51BF-9E8B89B5C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9837" y="914400"/>
            <a:ext cx="7572375" cy="58293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625C6B-F021-7272-683C-1D6F1C28F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4A4"/>
          </a:solidFill>
          <a:ln>
            <a:solidFill>
              <a:srgbClr val="006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>
              <a:tabLst>
                <a:tab pos="3143250" algn="l"/>
              </a:tabLst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S4.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N-HSQC reveals the formation of two oligomers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E611-9CF5-E183-58DA-B7A012CB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732" y="6356350"/>
            <a:ext cx="2743200" cy="365125"/>
          </a:xfrm>
        </p:spPr>
        <p:txBody>
          <a:bodyPr/>
          <a:lstStyle/>
          <a:p>
            <a:r>
              <a:rPr lang="en-US" dirty="0"/>
              <a:t>S4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7849F57-75AA-6BAD-1F7A-F0EFB2F8E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6" y="6095413"/>
            <a:ext cx="626062" cy="6260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1003A6-4F14-750B-275A-644F4B0A96E7}"/>
              </a:ext>
            </a:extLst>
          </p:cNvPr>
          <p:cNvSpPr txBox="1"/>
          <p:nvPr/>
        </p:nvSpPr>
        <p:spPr>
          <a:xfrm>
            <a:off x="384469" y="1142595"/>
            <a:ext cx="2147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11 mM F19Cha (unlabeled)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A588B3-DF47-8260-D45A-B0F18415B978}"/>
              </a:ext>
            </a:extLst>
          </p:cNvPr>
          <p:cNvSpPr txBox="1"/>
          <p:nvPr/>
        </p:nvSpPr>
        <p:spPr>
          <a:xfrm>
            <a:off x="384469" y="1717231"/>
            <a:ext cx="1958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 mM F19Cha (unlabeled)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F901C5-3E74-66A5-8304-978A6481BE6D}"/>
              </a:ext>
            </a:extLst>
          </p:cNvPr>
          <p:cNvSpPr txBox="1"/>
          <p:nvPr/>
        </p:nvSpPr>
        <p:spPr>
          <a:xfrm>
            <a:off x="8143803" y="2257520"/>
            <a:ext cx="2147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Labeled at 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 Gly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E58A8-74B3-710B-7BF0-57AFF120E0C5}"/>
              </a:ext>
            </a:extLst>
          </p:cNvPr>
          <p:cNvSpPr txBox="1"/>
          <p:nvPr/>
        </p:nvSpPr>
        <p:spPr>
          <a:xfrm>
            <a:off x="7637703" y="3887327"/>
            <a:ext cx="3159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label at Gly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91D02-9D94-C045-2242-7E9704401F13}"/>
              </a:ext>
            </a:extLst>
          </p:cNvPr>
          <p:cNvSpPr txBox="1"/>
          <p:nvPr/>
        </p:nvSpPr>
        <p:spPr>
          <a:xfrm>
            <a:off x="6792538" y="4511726"/>
            <a:ext cx="4849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labeled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relatively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cheap</a:t>
            </a:r>
          </a:p>
          <a:p>
            <a:pPr marL="457200" indent="-4572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Potential Intermolecular NOEs from 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N-NOESY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33B417D-06E9-A00F-426B-F93EEA62C2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021885"/>
              </p:ext>
            </p:extLst>
          </p:nvPr>
        </p:nvGraphicFramePr>
        <p:xfrm>
          <a:off x="7512249" y="2551228"/>
          <a:ext cx="3410451" cy="96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4544241" imgH="1280160" progId="ChemDraw.Document.6.0">
                  <p:embed/>
                </p:oleObj>
              </mc:Choice>
              <mc:Fallback>
                <p:oleObj name="CS ChemDraw Drawing" r:id="rId6" imgW="4544241" imgH="1280160" progId="ChemDraw.Document.6.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46E6C9A-ABAE-40A3-AD50-B5B0295641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12249" y="2551228"/>
                        <a:ext cx="3410451" cy="960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23CD924-2C9E-AB60-19A6-A9C78ECFD795}"/>
              </a:ext>
            </a:extLst>
          </p:cNvPr>
          <p:cNvSpPr txBox="1"/>
          <p:nvPr/>
        </p:nvSpPr>
        <p:spPr>
          <a:xfrm>
            <a:off x="-11124" y="914285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298 K</a:t>
            </a:r>
          </a:p>
        </p:txBody>
      </p:sp>
    </p:spTree>
    <p:extLst>
      <p:ext uri="{BB962C8B-B14F-4D97-AF65-F5344CB8AC3E}">
        <p14:creationId xmlns:p14="http://schemas.microsoft.com/office/powerpoint/2010/main" val="24896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>
            <a:extLst>
              <a:ext uri="{FF2B5EF4-FFF2-40B4-BE49-F238E27FC236}">
                <a16:creationId xmlns:a16="http://schemas.microsoft.com/office/drawing/2014/main" id="{1D731398-06D1-6AB6-3743-B6798D718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0535" y="-449556"/>
            <a:ext cx="685093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625C6B-F021-7272-683C-1D6F1C28F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4A4"/>
          </a:solidFill>
          <a:ln>
            <a:solidFill>
              <a:srgbClr val="006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F19Cha shows concentration dependent assembly in D</a:t>
            </a:r>
            <a:r>
              <a:rPr lang="en-US" sz="32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E611-9CF5-E183-58DA-B7A012CB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180B7E-3528-D610-B7FD-935AC03B9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6" y="6095413"/>
            <a:ext cx="626062" cy="6260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CBD4B0-4647-E3FD-5CD7-DC741D32C9CF}"/>
              </a:ext>
            </a:extLst>
          </p:cNvPr>
          <p:cNvSpPr txBox="1"/>
          <p:nvPr/>
        </p:nvSpPr>
        <p:spPr>
          <a:xfrm>
            <a:off x="6700807" y="1424893"/>
            <a:ext cx="716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N-Me</a:t>
            </a:r>
          </a:p>
          <a:p>
            <a:pPr algn="ctr"/>
            <a:r>
              <a:rPr lang="en-US" sz="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monomer</a:t>
            </a:r>
          </a:p>
          <a:p>
            <a:pPr algn="ctr"/>
            <a:r>
              <a:rPr lang="en-US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oligomer</a:t>
            </a:r>
          </a:p>
          <a:p>
            <a:pPr algn="ctr"/>
            <a:r>
              <a:rPr lang="en-US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(coincident)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7A484-AC0A-8791-37B3-C95D511355B5}"/>
              </a:ext>
            </a:extLst>
          </p:cNvPr>
          <p:cNvSpPr txBox="1"/>
          <p:nvPr/>
        </p:nvSpPr>
        <p:spPr>
          <a:xfrm>
            <a:off x="8675379" y="1196366"/>
            <a:ext cx="612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Arial" panose="020B0604020202020204" pitchFamily="34" charset="0"/>
                <a:ea typeface="Calibri" panose="020F0502020204030204" pitchFamily="34" charset="0"/>
              </a:rPr>
              <a:t>Upfield</a:t>
            </a:r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</a:rPr>
              <a:t> shifted Leucine</a:t>
            </a:r>
          </a:p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endParaRPr lang="en-US" sz="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4753D2-606F-3D2D-2F16-F3E1C7295F5B}"/>
              </a:ext>
            </a:extLst>
          </p:cNvPr>
          <p:cNvCxnSpPr>
            <a:cxnSpLocks/>
          </p:cNvCxnSpPr>
          <p:nvPr/>
        </p:nvCxnSpPr>
        <p:spPr>
          <a:xfrm flipH="1">
            <a:off x="8831498" y="1767969"/>
            <a:ext cx="127000" cy="384083"/>
          </a:xfrm>
          <a:prstGeom prst="straightConnector1">
            <a:avLst/>
          </a:prstGeom>
          <a:ln>
            <a:solidFill>
              <a:schemeClr val="accent2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E6A5608-C56C-F3DE-B089-98867ED3D716}"/>
              </a:ext>
            </a:extLst>
          </p:cNvPr>
          <p:cNvCxnSpPr>
            <a:cxnSpLocks/>
          </p:cNvCxnSpPr>
          <p:nvPr/>
        </p:nvCxnSpPr>
        <p:spPr>
          <a:xfrm flipH="1">
            <a:off x="8776463" y="1762503"/>
            <a:ext cx="36543" cy="394230"/>
          </a:xfrm>
          <a:prstGeom prst="straightConnector1">
            <a:avLst/>
          </a:prstGeom>
          <a:ln>
            <a:solidFill>
              <a:schemeClr val="accent2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6EB248-D06B-1C12-8BBE-963626823B85}"/>
              </a:ext>
            </a:extLst>
          </p:cNvPr>
          <p:cNvCxnSpPr>
            <a:cxnSpLocks/>
          </p:cNvCxnSpPr>
          <p:nvPr/>
        </p:nvCxnSpPr>
        <p:spPr>
          <a:xfrm>
            <a:off x="7148989" y="5128260"/>
            <a:ext cx="0" cy="46513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74FBA5-5CF8-F275-01BB-DAB6A639F02C}"/>
              </a:ext>
            </a:extLst>
          </p:cNvPr>
          <p:cNvCxnSpPr>
            <a:cxnSpLocks/>
          </p:cNvCxnSpPr>
          <p:nvPr/>
        </p:nvCxnSpPr>
        <p:spPr>
          <a:xfrm>
            <a:off x="7149043" y="4153191"/>
            <a:ext cx="0" cy="54302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3361DA-3E55-126D-2BE1-1E0C30FB57FE}"/>
              </a:ext>
            </a:extLst>
          </p:cNvPr>
          <p:cNvCxnSpPr>
            <a:cxnSpLocks/>
          </p:cNvCxnSpPr>
          <p:nvPr/>
        </p:nvCxnSpPr>
        <p:spPr>
          <a:xfrm>
            <a:off x="7151370" y="3243553"/>
            <a:ext cx="0" cy="54302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E6C9ED-64BD-0119-7F0A-337928B9C64F}"/>
              </a:ext>
            </a:extLst>
          </p:cNvPr>
          <p:cNvCxnSpPr>
            <a:cxnSpLocks/>
          </p:cNvCxnSpPr>
          <p:nvPr/>
        </p:nvCxnSpPr>
        <p:spPr>
          <a:xfrm>
            <a:off x="7042823" y="4202052"/>
            <a:ext cx="106220" cy="494165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E2A93C-8AD8-DA07-DA30-72B97C897DEC}"/>
              </a:ext>
            </a:extLst>
          </p:cNvPr>
          <p:cNvCxnSpPr>
            <a:cxnSpLocks/>
          </p:cNvCxnSpPr>
          <p:nvPr/>
        </p:nvCxnSpPr>
        <p:spPr>
          <a:xfrm>
            <a:off x="7049804" y="3257933"/>
            <a:ext cx="0" cy="763477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F0CEBA-745F-E714-D76E-86B0310C238C}"/>
              </a:ext>
            </a:extLst>
          </p:cNvPr>
          <p:cNvCxnSpPr>
            <a:cxnSpLocks/>
          </p:cNvCxnSpPr>
          <p:nvPr/>
        </p:nvCxnSpPr>
        <p:spPr>
          <a:xfrm>
            <a:off x="7044341" y="2297906"/>
            <a:ext cx="0" cy="732924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A1F0565-E8F6-5571-11CE-941736CD7AA9}"/>
                  </a:ext>
                </a:extLst>
              </p:cNvPr>
              <p:cNvSpPr txBox="1"/>
              <p:nvPr/>
            </p:nvSpPr>
            <p:spPr>
              <a:xfrm>
                <a:off x="7539556" y="1283617"/>
                <a:ext cx="7698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Met35</a:t>
                </a:r>
                <a:r>
                  <a:rPr lang="en-US" sz="8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𝜀</m:t>
                    </m:r>
                  </m:oMath>
                </a14:m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-CH</a:t>
                </a:r>
                <a:r>
                  <a:rPr lang="en-US" sz="8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/>
                <a:r>
                  <a:rPr lang="en-US" sz="8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monomer</a:t>
                </a:r>
              </a:p>
              <a:p>
                <a:pPr algn="ctr"/>
                <a:r>
                  <a:rPr lang="en-US" sz="8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oligomer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A1F0565-E8F6-5571-11CE-941736CD7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556" y="1283617"/>
                <a:ext cx="769826" cy="461665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39FD57-04F5-0A38-6C99-C86008EA1895}"/>
              </a:ext>
            </a:extLst>
          </p:cNvPr>
          <p:cNvCxnSpPr>
            <a:cxnSpLocks/>
          </p:cNvCxnSpPr>
          <p:nvPr/>
        </p:nvCxnSpPr>
        <p:spPr>
          <a:xfrm>
            <a:off x="7910350" y="5104818"/>
            <a:ext cx="0" cy="27435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111366A-88F5-4CB1-35E1-A06703C0968A}"/>
              </a:ext>
            </a:extLst>
          </p:cNvPr>
          <p:cNvCxnSpPr>
            <a:cxnSpLocks/>
          </p:cNvCxnSpPr>
          <p:nvPr/>
        </p:nvCxnSpPr>
        <p:spPr>
          <a:xfrm>
            <a:off x="7917490" y="4121780"/>
            <a:ext cx="0" cy="27435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998A56B-AF1F-B9E5-6521-A104EF546C6B}"/>
              </a:ext>
            </a:extLst>
          </p:cNvPr>
          <p:cNvCxnSpPr>
            <a:cxnSpLocks/>
          </p:cNvCxnSpPr>
          <p:nvPr/>
        </p:nvCxnSpPr>
        <p:spPr>
          <a:xfrm>
            <a:off x="7924469" y="3138742"/>
            <a:ext cx="0" cy="37632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7DA19C-8278-7768-EB15-E174F2BF4930}"/>
              </a:ext>
            </a:extLst>
          </p:cNvPr>
          <p:cNvCxnSpPr>
            <a:cxnSpLocks/>
          </p:cNvCxnSpPr>
          <p:nvPr/>
        </p:nvCxnSpPr>
        <p:spPr>
          <a:xfrm>
            <a:off x="7950802" y="3138742"/>
            <a:ext cx="236" cy="670095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9F47205-EE0A-8E81-8DBE-F0C08A2AE019}"/>
              </a:ext>
            </a:extLst>
          </p:cNvPr>
          <p:cNvCxnSpPr>
            <a:cxnSpLocks/>
          </p:cNvCxnSpPr>
          <p:nvPr/>
        </p:nvCxnSpPr>
        <p:spPr>
          <a:xfrm flipH="1">
            <a:off x="7946148" y="2159518"/>
            <a:ext cx="2343" cy="578531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F8A7985-4FF9-F33E-54F5-853298CB3681}"/>
              </a:ext>
            </a:extLst>
          </p:cNvPr>
          <p:cNvCxnSpPr>
            <a:cxnSpLocks/>
          </p:cNvCxnSpPr>
          <p:nvPr/>
        </p:nvCxnSpPr>
        <p:spPr>
          <a:xfrm flipH="1">
            <a:off x="7915163" y="4016268"/>
            <a:ext cx="33328" cy="379865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eft Brace 59">
            <a:extLst>
              <a:ext uri="{FF2B5EF4-FFF2-40B4-BE49-F238E27FC236}">
                <a16:creationId xmlns:a16="http://schemas.microsoft.com/office/drawing/2014/main" id="{B212159A-5DE6-04F6-1ED3-392B5B5FFCA6}"/>
              </a:ext>
            </a:extLst>
          </p:cNvPr>
          <p:cNvSpPr/>
          <p:nvPr/>
        </p:nvSpPr>
        <p:spPr>
          <a:xfrm rot="5400000">
            <a:off x="5906811" y="729922"/>
            <a:ext cx="45719" cy="129849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57E1F59-F3E4-71BD-17E2-6B7837ADF886}"/>
              </a:ext>
            </a:extLst>
          </p:cNvPr>
          <p:cNvCxnSpPr>
            <a:cxnSpLocks/>
          </p:cNvCxnSpPr>
          <p:nvPr/>
        </p:nvCxnSpPr>
        <p:spPr>
          <a:xfrm>
            <a:off x="5572506" y="5159214"/>
            <a:ext cx="0" cy="85719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D03304C-D5E6-CCE4-BB7C-06BCB2144B9C}"/>
              </a:ext>
            </a:extLst>
          </p:cNvPr>
          <p:cNvCxnSpPr>
            <a:cxnSpLocks/>
          </p:cNvCxnSpPr>
          <p:nvPr/>
        </p:nvCxnSpPr>
        <p:spPr>
          <a:xfrm>
            <a:off x="5572506" y="4222427"/>
            <a:ext cx="0" cy="87011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3C30C80-3BD7-86C8-59BA-22CE3DD997CB}"/>
              </a:ext>
            </a:extLst>
          </p:cNvPr>
          <p:cNvCxnSpPr>
            <a:cxnSpLocks/>
          </p:cNvCxnSpPr>
          <p:nvPr/>
        </p:nvCxnSpPr>
        <p:spPr>
          <a:xfrm flipH="1">
            <a:off x="5575950" y="3290807"/>
            <a:ext cx="1718" cy="86238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BF5894F-A6CF-9245-B73E-A2A0500D1B6A}"/>
              </a:ext>
            </a:extLst>
          </p:cNvPr>
          <p:cNvCxnSpPr>
            <a:cxnSpLocks/>
          </p:cNvCxnSpPr>
          <p:nvPr/>
        </p:nvCxnSpPr>
        <p:spPr>
          <a:xfrm>
            <a:off x="5511838" y="4221143"/>
            <a:ext cx="60667" cy="871403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ACD5A39-0CC9-0192-B19A-590F8CD4CBA0}"/>
              </a:ext>
            </a:extLst>
          </p:cNvPr>
          <p:cNvCxnSpPr>
            <a:cxnSpLocks/>
          </p:cNvCxnSpPr>
          <p:nvPr/>
        </p:nvCxnSpPr>
        <p:spPr>
          <a:xfrm>
            <a:off x="5416839" y="4222427"/>
            <a:ext cx="155666" cy="870119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C0909A5-0575-0DBC-9E06-A8EE1EC79F2B}"/>
              </a:ext>
            </a:extLst>
          </p:cNvPr>
          <p:cNvCxnSpPr>
            <a:cxnSpLocks/>
          </p:cNvCxnSpPr>
          <p:nvPr/>
        </p:nvCxnSpPr>
        <p:spPr>
          <a:xfrm>
            <a:off x="5416839" y="3270647"/>
            <a:ext cx="0" cy="901041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06C1008-822E-2CB9-04F0-37CFA214A5A4}"/>
              </a:ext>
            </a:extLst>
          </p:cNvPr>
          <p:cNvCxnSpPr>
            <a:cxnSpLocks/>
          </p:cNvCxnSpPr>
          <p:nvPr/>
        </p:nvCxnSpPr>
        <p:spPr>
          <a:xfrm>
            <a:off x="5511838" y="3270646"/>
            <a:ext cx="0" cy="901041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0B18CF0-4F47-EF27-97DB-241DDACFA5F7}"/>
              </a:ext>
            </a:extLst>
          </p:cNvPr>
          <p:cNvCxnSpPr>
            <a:cxnSpLocks/>
          </p:cNvCxnSpPr>
          <p:nvPr/>
        </p:nvCxnSpPr>
        <p:spPr>
          <a:xfrm>
            <a:off x="5416839" y="2329189"/>
            <a:ext cx="0" cy="901041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50F649D-4090-65BB-E25F-AC95518F7686}"/>
              </a:ext>
            </a:extLst>
          </p:cNvPr>
          <p:cNvCxnSpPr>
            <a:cxnSpLocks/>
          </p:cNvCxnSpPr>
          <p:nvPr/>
        </p:nvCxnSpPr>
        <p:spPr>
          <a:xfrm>
            <a:off x="5509892" y="2329188"/>
            <a:ext cx="0" cy="901041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3802E35-4163-D0C3-8F5E-0E999F836A03}"/>
              </a:ext>
            </a:extLst>
          </p:cNvPr>
          <p:cNvSpPr txBox="1"/>
          <p:nvPr/>
        </p:nvSpPr>
        <p:spPr>
          <a:xfrm>
            <a:off x="4404920" y="1550308"/>
            <a:ext cx="46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</a:rPr>
              <a:t>New Phe</a:t>
            </a:r>
            <a:r>
              <a:rPr lang="en-US" sz="800" baseline="-25000" dirty="0">
                <a:latin typeface="Arial" panose="020B0604020202020204" pitchFamily="34" charset="0"/>
                <a:ea typeface="Calibri" panose="020F0502020204030204" pitchFamily="34" charset="0"/>
              </a:rPr>
              <a:t>20</a:t>
            </a:r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</a:rPr>
              <a:t> peaks</a:t>
            </a:r>
            <a:endParaRPr lang="en-US" sz="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85865DB-2764-8195-A2B6-B4E397220876}"/>
              </a:ext>
            </a:extLst>
          </p:cNvPr>
          <p:cNvCxnSpPr>
            <a:cxnSpLocks/>
          </p:cNvCxnSpPr>
          <p:nvPr/>
        </p:nvCxnSpPr>
        <p:spPr>
          <a:xfrm>
            <a:off x="5577302" y="2341583"/>
            <a:ext cx="0" cy="88403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BE9366-5564-42A8-4691-2616DB6648AA}"/>
              </a:ext>
            </a:extLst>
          </p:cNvPr>
          <p:cNvSpPr txBox="1"/>
          <p:nvPr/>
        </p:nvSpPr>
        <p:spPr>
          <a:xfrm>
            <a:off x="-8779" y="6538912"/>
            <a:ext cx="6979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Note: 11 mM F19Cha spectrum contains 0.06 mM DSA as an internal standard  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70692005-E4D4-3812-A288-AE7023D6C6B6}"/>
              </a:ext>
            </a:extLst>
          </p:cNvPr>
          <p:cNvSpPr/>
          <p:nvPr/>
        </p:nvSpPr>
        <p:spPr>
          <a:xfrm>
            <a:off x="8965777" y="4111476"/>
            <a:ext cx="469899" cy="521450"/>
          </a:xfrm>
          <a:prstGeom prst="arc">
            <a:avLst>
              <a:gd name="adj1" fmla="val 16200000"/>
              <a:gd name="adj2" fmla="val 5303961"/>
            </a:avLst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0FE485-35FB-3F7A-3D7E-8EA0BA80DD8C}"/>
              </a:ext>
            </a:extLst>
          </p:cNvPr>
          <p:cNvSpPr txBox="1"/>
          <p:nvPr/>
        </p:nvSpPr>
        <p:spPr>
          <a:xfrm>
            <a:off x="9521465" y="4148198"/>
            <a:ext cx="161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Oligomerization begins 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1B86BE-ACDC-9F7C-0092-E5D1FAA4AA00}"/>
                  </a:ext>
                </a:extLst>
              </p:cNvPr>
              <p:cNvSpPr txBox="1"/>
              <p:nvPr/>
            </p:nvSpPr>
            <p:spPr>
              <a:xfrm>
                <a:off x="5200352" y="1766504"/>
                <a:ext cx="6190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N-Me H</a:t>
                </a:r>
                <a14:m>
                  <m:oMath xmlns:m="http://schemas.openxmlformats.org/officeDocument/2006/math">
                    <m:r>
                      <a:rPr lang="en-US" sz="80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8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8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monomer</a:t>
                </a:r>
              </a:p>
              <a:p>
                <a:pPr algn="ctr"/>
                <a:r>
                  <a:rPr lang="en-US" sz="8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oligomer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1B86BE-ACDC-9F7C-0092-E5D1FAA4A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352" y="1766504"/>
                <a:ext cx="619080" cy="461665"/>
              </a:xfrm>
              <a:prstGeom prst="rect">
                <a:avLst/>
              </a:prstGeom>
              <a:blipFill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B04630-5462-8767-FCF2-15C6FB13FBD2}"/>
                  </a:ext>
                </a:extLst>
              </p:cNvPr>
              <p:cNvSpPr txBox="1"/>
              <p:nvPr/>
            </p:nvSpPr>
            <p:spPr>
              <a:xfrm>
                <a:off x="5017552" y="1073670"/>
                <a:ext cx="20184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ea typeface="Calibri" panose="020F0502020204030204" pitchFamily="34" charset="0"/>
                  </a:rPr>
                  <a:t>Downfield shifted H</a:t>
                </a:r>
                <a14:m>
                  <m:oMath xmlns:m="http://schemas.openxmlformats.org/officeDocument/2006/math">
                    <m:r>
                      <a:rPr lang="en-US" sz="120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baseline="-25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>
                    <a:latin typeface="Arial" panose="020B0604020202020204" pitchFamily="34" charset="0"/>
                    <a:ea typeface="Calibri" panose="020F0502020204030204" pitchFamily="34" charset="0"/>
                  </a:rPr>
                  <a:t>peaks</a:t>
                </a:r>
                <a:endParaRPr lang="en-US" sz="1200" baseline="-25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B04630-5462-8767-FCF2-15C6FB13F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552" y="1073670"/>
                <a:ext cx="2018441" cy="276999"/>
              </a:xfrm>
              <a:prstGeom prst="rect">
                <a:avLst/>
              </a:prstGeom>
              <a:blipFill>
                <a:blip r:embed="rId9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474459A-E01A-4B58-E860-E4CB3DC5555D}"/>
              </a:ext>
            </a:extLst>
          </p:cNvPr>
          <p:cNvSpPr txBox="1"/>
          <p:nvPr/>
        </p:nvSpPr>
        <p:spPr>
          <a:xfrm>
            <a:off x="1119188" y="5566266"/>
            <a:ext cx="1646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 mM F19Cha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783DC-D2AA-6FF3-0E47-9504EB5003BB}"/>
              </a:ext>
            </a:extLst>
          </p:cNvPr>
          <p:cNvSpPr txBox="1"/>
          <p:nvPr/>
        </p:nvSpPr>
        <p:spPr>
          <a:xfrm>
            <a:off x="1119188" y="4542329"/>
            <a:ext cx="1646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 mM F19Cha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56730E-54A3-1809-8F45-A9091C3DB63D}"/>
              </a:ext>
            </a:extLst>
          </p:cNvPr>
          <p:cNvSpPr txBox="1"/>
          <p:nvPr/>
        </p:nvSpPr>
        <p:spPr>
          <a:xfrm>
            <a:off x="1119188" y="3632691"/>
            <a:ext cx="1646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 mM F19Cha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175A7E-4883-E847-F071-5FE91E8DDD69}"/>
              </a:ext>
            </a:extLst>
          </p:cNvPr>
          <p:cNvSpPr txBox="1"/>
          <p:nvPr/>
        </p:nvSpPr>
        <p:spPr>
          <a:xfrm>
            <a:off x="1119188" y="2723053"/>
            <a:ext cx="1646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 mM F19Cha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1232D3-5435-5064-F099-1CC8802AB3E2}"/>
              </a:ext>
            </a:extLst>
          </p:cNvPr>
          <p:cNvSpPr txBox="1"/>
          <p:nvPr/>
        </p:nvSpPr>
        <p:spPr>
          <a:xfrm>
            <a:off x="1119188" y="1699116"/>
            <a:ext cx="1646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11 mM F19Cha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EA938-7C3E-894B-9004-733B7C7F9E96}"/>
              </a:ext>
            </a:extLst>
          </p:cNvPr>
          <p:cNvSpPr txBox="1"/>
          <p:nvPr/>
        </p:nvSpPr>
        <p:spPr>
          <a:xfrm>
            <a:off x="-11124" y="914285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298 K</a:t>
            </a:r>
          </a:p>
        </p:txBody>
      </p:sp>
    </p:spTree>
    <p:extLst>
      <p:ext uri="{BB962C8B-B14F-4D97-AF65-F5344CB8AC3E}">
        <p14:creationId xmlns:p14="http://schemas.microsoft.com/office/powerpoint/2010/main" val="1111114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B6FC61A-A4FB-2A79-A12B-1EEAA7BF8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6" y="297656"/>
            <a:ext cx="7694923" cy="626268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625C6B-F021-7272-683C-1D6F1C28F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4A4"/>
          </a:solidFill>
          <a:ln>
            <a:solidFill>
              <a:srgbClr val="006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3200" b="1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F19Cha oligomerizes into a putative dodecamer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E611-9CF5-E183-58DA-B7A012CB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6C8A545-0346-1172-7A91-0ED2507D4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6" y="6095413"/>
            <a:ext cx="626062" cy="626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B80A86-7A51-81DB-A96A-45E0FCC9A1FA}"/>
                  </a:ext>
                </a:extLst>
              </p:cNvPr>
              <p:cNvSpPr txBox="1"/>
              <p:nvPr/>
            </p:nvSpPr>
            <p:spPr>
              <a:xfrm>
                <a:off x="8806436" y="1948232"/>
                <a:ext cx="909673" cy="415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/>
                        <m:t>∝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box>
                            <m:box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B80A86-7A51-81DB-A96A-45E0FCC9A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436" y="1948232"/>
                <a:ext cx="909673" cy="4158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74AECFB-6B21-3E02-9AEA-24AB5B849C92}"/>
              </a:ext>
            </a:extLst>
          </p:cNvPr>
          <p:cNvSpPr txBox="1"/>
          <p:nvPr/>
        </p:nvSpPr>
        <p:spPr>
          <a:xfrm>
            <a:off x="7374606" y="4405081"/>
            <a:ext cx="3773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Key Assumption: hard spheres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B6F8CA-0F2A-6EA4-BD2C-9788583C6B57}"/>
              </a:ext>
            </a:extLst>
          </p:cNvPr>
          <p:cNvSpPr txBox="1"/>
          <p:nvPr/>
        </p:nvSpPr>
        <p:spPr>
          <a:xfrm>
            <a:off x="2257005" y="1031044"/>
            <a:ext cx="2684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DOSY in D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 at 298 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FFC74-EFAF-136F-EB7A-4EC8B04A8E08}"/>
              </a:ext>
            </a:extLst>
          </p:cNvPr>
          <p:cNvSpPr txBox="1"/>
          <p:nvPr/>
        </p:nvSpPr>
        <p:spPr>
          <a:xfrm>
            <a:off x="1111513" y="1304520"/>
            <a:ext cx="1958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11 mM F19Cha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FFAC3-4867-8CE8-EB26-14A70B9B22A2}"/>
              </a:ext>
            </a:extLst>
          </p:cNvPr>
          <p:cNvSpPr txBox="1"/>
          <p:nvPr/>
        </p:nvSpPr>
        <p:spPr>
          <a:xfrm>
            <a:off x="1111513" y="1879175"/>
            <a:ext cx="1958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 mM F19Cha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B86EA-3232-1F27-95F8-B7536841ACB4}"/>
              </a:ext>
            </a:extLst>
          </p:cNvPr>
          <p:cNvSpPr txBox="1"/>
          <p:nvPr/>
        </p:nvSpPr>
        <p:spPr>
          <a:xfrm>
            <a:off x="3599155" y="4646840"/>
            <a:ext cx="2068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-9.697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= 2.01 *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31135A-576B-A565-ECAD-105955006479}"/>
              </a:ext>
            </a:extLst>
          </p:cNvPr>
          <p:cNvSpPr txBox="1"/>
          <p:nvPr/>
        </p:nvSpPr>
        <p:spPr>
          <a:xfrm>
            <a:off x="3599155" y="3789589"/>
            <a:ext cx="2068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-10.034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= 0.925 * 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A141C-266E-998A-E1BA-5D07B0B0F3AB}"/>
              </a:ext>
            </a:extLst>
          </p:cNvPr>
          <p:cNvSpPr txBox="1"/>
          <p:nvPr/>
        </p:nvSpPr>
        <p:spPr>
          <a:xfrm>
            <a:off x="27755" y="6619473"/>
            <a:ext cx="6104744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5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Longsworth</a:t>
            </a:r>
            <a:r>
              <a:rPr lang="en-US" sz="9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9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G.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Phys. Chem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50" b="1" dirty="0"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, 1914–1917.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7D5309E-D481-B30E-5A0A-A414D0ACF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61194"/>
              </p:ext>
            </p:extLst>
          </p:nvPr>
        </p:nvGraphicFramePr>
        <p:xfrm>
          <a:off x="7969099" y="2702608"/>
          <a:ext cx="2584346" cy="1363980"/>
        </p:xfrm>
        <a:graphic>
          <a:graphicData uri="http://schemas.openxmlformats.org/drawingml/2006/table">
            <a:tbl>
              <a:tblPr/>
              <a:tblGrid>
                <a:gridCol w="999973">
                  <a:extLst>
                    <a:ext uri="{9D8B030D-6E8A-4147-A177-3AD203B41FA5}">
                      <a16:colId xmlns:a16="http://schemas.microsoft.com/office/drawing/2014/main" val="2355717547"/>
                    </a:ext>
                  </a:extLst>
                </a:gridCol>
                <a:gridCol w="1584373">
                  <a:extLst>
                    <a:ext uri="{9D8B030D-6E8A-4147-A177-3AD203B41FA5}">
                      <a16:colId xmlns:a16="http://schemas.microsoft.com/office/drawing/2014/main" val="1078324535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Species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Diffusion Coefficient Quotient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54329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Dimer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0.79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517320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Trimer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0.69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215405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Tetramer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924379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Hexamer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226692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Dodecamer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38055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EF9165-BC87-CF8F-9C9F-A53278982E58}"/>
                  </a:ext>
                </a:extLst>
              </p:cNvPr>
              <p:cNvSpPr txBox="1"/>
              <p:nvPr/>
            </p:nvSpPr>
            <p:spPr>
              <a:xfrm>
                <a:off x="4185738" y="5216082"/>
                <a:ext cx="895053" cy="350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0.925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2.01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=0.46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EF9165-BC87-CF8F-9C9F-A53278982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5738" y="5216082"/>
                <a:ext cx="895053" cy="350673"/>
              </a:xfrm>
              <a:prstGeom prst="rect">
                <a:avLst/>
              </a:prstGeom>
              <a:blipFill>
                <a:blip r:embed="rId7"/>
                <a:stretch>
                  <a:fillRect l="-4110" t="-3509" r="-479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3507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625C6B-F021-7272-683C-1D6F1C28F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4A4"/>
          </a:solidFill>
          <a:ln>
            <a:solidFill>
              <a:srgbClr val="006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>
              <a:tabLst>
                <a:tab pos="3143250" algn="l"/>
              </a:tabLs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Attempts to add counterions cause F19Cha to salt out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E611-9CF5-E183-58DA-B7A012CB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732" y="6356350"/>
            <a:ext cx="2743200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7849F57-75AA-6BAD-1F7A-F0EFB2F8E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6" y="6095413"/>
            <a:ext cx="626062" cy="626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39DD7-FE52-820C-FEF5-948BA07BFB43}"/>
              </a:ext>
            </a:extLst>
          </p:cNvPr>
          <p:cNvSpPr txBox="1"/>
          <p:nvPr/>
        </p:nvSpPr>
        <p:spPr>
          <a:xfrm>
            <a:off x="904875" y="1304452"/>
            <a:ext cx="5775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Workflow overview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Make a concentrated 2x solution of peptide and salt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Mix 1:1 in 96-well plate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Read OD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3C3E0B-69DA-2F56-BFDD-83B996128D66}"/>
              </a:ext>
            </a:extLst>
          </p:cNvPr>
          <p:cNvSpPr txBox="1"/>
          <p:nvPr/>
        </p:nvSpPr>
        <p:spPr>
          <a:xfrm>
            <a:off x="1435288" y="5496829"/>
            <a:ext cx="413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Working F19Cha concentration 1 mM 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224829-7E14-7B7F-AE4C-E02A4ED07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2894834"/>
            <a:ext cx="5191125" cy="2000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CF9316-9B8E-F5CB-D6B3-FB70F36E801D}"/>
              </a:ext>
            </a:extLst>
          </p:cNvPr>
          <p:cNvSpPr txBox="1"/>
          <p:nvPr/>
        </p:nvSpPr>
        <p:spPr>
          <a:xfrm>
            <a:off x="904875" y="4895084"/>
            <a:ext cx="5191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Concentration windows where salting out occurs appreciably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6D213-AFE3-8D47-C105-94D1CF5774C6}"/>
              </a:ext>
            </a:extLst>
          </p:cNvPr>
          <p:cNvSpPr txBox="1"/>
          <p:nvPr/>
        </p:nvSpPr>
        <p:spPr>
          <a:xfrm>
            <a:off x="6817948" y="2166303"/>
            <a:ext cx="4723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Representative photo of what I see in the plates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3B2DA1-90E8-31F4-B043-05A0054169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9" t="54597" r="28131" b="35604"/>
          <a:stretch/>
        </p:blipFill>
        <p:spPr bwMode="auto">
          <a:xfrm rot="10800000">
            <a:off x="6680815" y="3391161"/>
            <a:ext cx="4997354" cy="934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473698-BA85-16E1-725C-5F57D2D5EDBA}"/>
              </a:ext>
            </a:extLst>
          </p:cNvPr>
          <p:cNvCxnSpPr>
            <a:cxnSpLocks/>
          </p:cNvCxnSpPr>
          <p:nvPr/>
        </p:nvCxnSpPr>
        <p:spPr>
          <a:xfrm>
            <a:off x="7088177" y="3020673"/>
            <a:ext cx="0" cy="309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D59943-19CA-9671-6CFE-9AA4574973F5}"/>
              </a:ext>
            </a:extLst>
          </p:cNvPr>
          <p:cNvCxnSpPr>
            <a:cxnSpLocks/>
            <a:endCxn id="15" idx="3"/>
          </p:cNvCxnSpPr>
          <p:nvPr/>
        </p:nvCxnSpPr>
        <p:spPr>
          <a:xfrm>
            <a:off x="6096000" y="3286910"/>
            <a:ext cx="584815" cy="571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104B0CC-4D3D-FBF7-A3C0-9C088F451168}"/>
              </a:ext>
            </a:extLst>
          </p:cNvPr>
          <p:cNvSpPr txBox="1"/>
          <p:nvPr/>
        </p:nvSpPr>
        <p:spPr>
          <a:xfrm>
            <a:off x="6358650" y="265565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 mM NaCl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0193B-B521-196A-E9BD-17FEFA512D49}"/>
              </a:ext>
            </a:extLst>
          </p:cNvPr>
          <p:cNvSpPr txBox="1"/>
          <p:nvPr/>
        </p:nvSpPr>
        <p:spPr>
          <a:xfrm>
            <a:off x="10783424" y="265565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 mM NaCl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27F495-27CA-2210-E206-63F922467F44}"/>
              </a:ext>
            </a:extLst>
          </p:cNvPr>
          <p:cNvCxnSpPr>
            <a:cxnSpLocks/>
          </p:cNvCxnSpPr>
          <p:nvPr/>
        </p:nvCxnSpPr>
        <p:spPr>
          <a:xfrm>
            <a:off x="11295468" y="3020673"/>
            <a:ext cx="0" cy="309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65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67BE97B3-594C-F8C7-4773-69FAACCAF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3252" y="3358367"/>
            <a:ext cx="9465496" cy="29146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625C6B-F021-7272-683C-1D6F1C28F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4A4"/>
          </a:solidFill>
          <a:ln>
            <a:solidFill>
              <a:srgbClr val="006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>
              <a:tabLst>
                <a:tab pos="3143250" algn="l"/>
              </a:tabLs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F19Cha oligomerizes at lower concentrations with additives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E611-9CF5-E183-58DA-B7A012CB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732" y="6356350"/>
            <a:ext cx="2743200" cy="365125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7849F57-75AA-6BAD-1F7A-F0EFB2F8E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6" y="6095413"/>
            <a:ext cx="626062" cy="626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4F4E61-28AC-A611-7234-D95BCC3AC045}"/>
              </a:ext>
            </a:extLst>
          </p:cNvPr>
          <p:cNvSpPr txBox="1"/>
          <p:nvPr/>
        </p:nvSpPr>
        <p:spPr>
          <a:xfrm>
            <a:off x="2442302" y="6335420"/>
            <a:ext cx="7687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Note: S/N appreciably decreases which likely means larger NMR-invisible aggregates.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6149537-7D0A-B3B8-E254-79327EFE0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3252" y="1059629"/>
            <a:ext cx="9465496" cy="2914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216CD5-2BF2-A283-3C70-42BCBAA94DDB}"/>
              </a:ext>
            </a:extLst>
          </p:cNvPr>
          <p:cNvSpPr txBox="1"/>
          <p:nvPr/>
        </p:nvSpPr>
        <p:spPr>
          <a:xfrm>
            <a:off x="1508604" y="1391123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mM F19Cha + 50 mM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DCl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64 scans,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 Hz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1A1640-7DFB-0F64-913B-0A5CED1F05EE}"/>
              </a:ext>
            </a:extLst>
          </p:cNvPr>
          <p:cNvSpPr txBox="1"/>
          <p:nvPr/>
        </p:nvSpPr>
        <p:spPr>
          <a:xfrm>
            <a:off x="9219302" y="5878661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1FD81D-D156-23C2-23F9-AD8653BB722F}"/>
              </a:ext>
            </a:extLst>
          </p:cNvPr>
          <p:cNvSpPr txBox="1"/>
          <p:nvPr/>
        </p:nvSpPr>
        <p:spPr>
          <a:xfrm>
            <a:off x="8368524" y="5878661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EFAC4C-4B38-4690-433C-27DF4CF976C5}"/>
              </a:ext>
            </a:extLst>
          </p:cNvPr>
          <p:cNvSpPr txBox="1"/>
          <p:nvPr/>
        </p:nvSpPr>
        <p:spPr>
          <a:xfrm>
            <a:off x="7517748" y="5878661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9947B7-2408-681E-95E0-31AB2AE20F95}"/>
              </a:ext>
            </a:extLst>
          </p:cNvPr>
          <p:cNvSpPr txBox="1"/>
          <p:nvPr/>
        </p:nvSpPr>
        <p:spPr>
          <a:xfrm>
            <a:off x="6668450" y="5878661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5108CC-4B93-2C8A-F7EE-D2FB91AD850E}"/>
              </a:ext>
            </a:extLst>
          </p:cNvPr>
          <p:cNvSpPr txBox="1"/>
          <p:nvPr/>
        </p:nvSpPr>
        <p:spPr>
          <a:xfrm>
            <a:off x="5816196" y="587706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684E7B-C60D-A62E-798F-AF0EC639975F}"/>
              </a:ext>
            </a:extLst>
          </p:cNvPr>
          <p:cNvSpPr txBox="1"/>
          <p:nvPr/>
        </p:nvSpPr>
        <p:spPr>
          <a:xfrm>
            <a:off x="4965906" y="587706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0A36B5-895F-3A07-4FEF-6DF1EDF19ABC}"/>
              </a:ext>
            </a:extLst>
          </p:cNvPr>
          <p:cNvSpPr txBox="1"/>
          <p:nvPr/>
        </p:nvSpPr>
        <p:spPr>
          <a:xfrm>
            <a:off x="4116444" y="587700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2F736A-4AA9-5EC4-A907-8BA7D38CDB7E}"/>
              </a:ext>
            </a:extLst>
          </p:cNvPr>
          <p:cNvSpPr txBox="1"/>
          <p:nvPr/>
        </p:nvSpPr>
        <p:spPr>
          <a:xfrm>
            <a:off x="3266595" y="587700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55A68C-F37D-ED7B-CC5E-27FA17652D62}"/>
              </a:ext>
            </a:extLst>
          </p:cNvPr>
          <p:cNvSpPr txBox="1"/>
          <p:nvPr/>
        </p:nvSpPr>
        <p:spPr>
          <a:xfrm>
            <a:off x="2415323" y="5882863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E6861C-23E5-1ADE-3FAD-80EB33A2CEFE}"/>
              </a:ext>
            </a:extLst>
          </p:cNvPr>
          <p:cNvSpPr txBox="1"/>
          <p:nvPr/>
        </p:nvSpPr>
        <p:spPr>
          <a:xfrm>
            <a:off x="1508605" y="5877006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5AB09B-6270-1D41-4F41-ED3FCAF084B9}"/>
              </a:ext>
            </a:extLst>
          </p:cNvPr>
          <p:cNvSpPr txBox="1"/>
          <p:nvPr/>
        </p:nvSpPr>
        <p:spPr>
          <a:xfrm>
            <a:off x="10012372" y="5877006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869C61D-12AB-7181-943E-FE7EEFFA2402}"/>
              </a:ext>
            </a:extLst>
          </p:cNvPr>
          <p:cNvCxnSpPr>
            <a:cxnSpLocks/>
          </p:cNvCxnSpPr>
          <p:nvPr/>
        </p:nvCxnSpPr>
        <p:spPr>
          <a:xfrm>
            <a:off x="9917478" y="2763748"/>
            <a:ext cx="0" cy="472612"/>
          </a:xfrm>
          <a:prstGeom prst="straightConnector1">
            <a:avLst/>
          </a:prstGeom>
          <a:ln>
            <a:solidFill>
              <a:schemeClr val="accent2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E2D9514-E0BB-C10B-B31D-123F1ACD79AC}"/>
              </a:ext>
            </a:extLst>
          </p:cNvPr>
          <p:cNvCxnSpPr>
            <a:cxnSpLocks/>
          </p:cNvCxnSpPr>
          <p:nvPr/>
        </p:nvCxnSpPr>
        <p:spPr>
          <a:xfrm>
            <a:off x="9843847" y="2763748"/>
            <a:ext cx="0" cy="472612"/>
          </a:xfrm>
          <a:prstGeom prst="straightConnector1">
            <a:avLst/>
          </a:prstGeom>
          <a:ln>
            <a:solidFill>
              <a:schemeClr val="accent2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0386EB9-530A-6452-B25B-A3A79F70C0F1}"/>
              </a:ext>
            </a:extLst>
          </p:cNvPr>
          <p:cNvCxnSpPr>
            <a:cxnSpLocks/>
          </p:cNvCxnSpPr>
          <p:nvPr/>
        </p:nvCxnSpPr>
        <p:spPr>
          <a:xfrm flipH="1">
            <a:off x="8702211" y="2103056"/>
            <a:ext cx="146587" cy="535969"/>
          </a:xfrm>
          <a:prstGeom prst="straightConnector1">
            <a:avLst/>
          </a:prstGeom>
          <a:ln>
            <a:solidFill>
              <a:schemeClr val="accent2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B8C9627-3E1E-D29C-FD88-D455B83A1E6A}"/>
              </a:ext>
            </a:extLst>
          </p:cNvPr>
          <p:cNvSpPr txBox="1"/>
          <p:nvPr/>
        </p:nvSpPr>
        <p:spPr>
          <a:xfrm>
            <a:off x="6452171" y="1099926"/>
            <a:ext cx="3760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Peaks consistent with oligomerization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4F62A94-0F3A-EE79-8897-509865AEB3E4}"/>
              </a:ext>
            </a:extLst>
          </p:cNvPr>
          <p:cNvCxnSpPr>
            <a:cxnSpLocks/>
          </p:cNvCxnSpPr>
          <p:nvPr/>
        </p:nvCxnSpPr>
        <p:spPr>
          <a:xfrm>
            <a:off x="5396680" y="2878929"/>
            <a:ext cx="5813" cy="479438"/>
          </a:xfrm>
          <a:prstGeom prst="straightConnector1">
            <a:avLst/>
          </a:prstGeom>
          <a:ln>
            <a:solidFill>
              <a:schemeClr val="accent2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0692F45-6081-1EA8-0610-05F6E38BBDAC}"/>
              </a:ext>
            </a:extLst>
          </p:cNvPr>
          <p:cNvCxnSpPr>
            <a:cxnSpLocks/>
          </p:cNvCxnSpPr>
          <p:nvPr/>
        </p:nvCxnSpPr>
        <p:spPr>
          <a:xfrm>
            <a:off x="5276815" y="2881644"/>
            <a:ext cx="5813" cy="479438"/>
          </a:xfrm>
          <a:prstGeom prst="straightConnector1">
            <a:avLst/>
          </a:prstGeom>
          <a:ln>
            <a:solidFill>
              <a:schemeClr val="accent2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DAB60D-30DC-78E2-74B0-20D3CFBC8446}"/>
              </a:ext>
            </a:extLst>
          </p:cNvPr>
          <p:cNvSpPr txBox="1"/>
          <p:nvPr/>
        </p:nvSpPr>
        <p:spPr>
          <a:xfrm>
            <a:off x="1508605" y="3651113"/>
            <a:ext cx="319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mM F19Cha + 25 mM NaCl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64 scans,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 Hz</a:t>
            </a:r>
          </a:p>
        </p:txBody>
      </p:sp>
    </p:spTree>
    <p:extLst>
      <p:ext uri="{BB962C8B-B14F-4D97-AF65-F5344CB8AC3E}">
        <p14:creationId xmlns:p14="http://schemas.microsoft.com/office/powerpoint/2010/main" val="2890327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625C6B-F021-7272-683C-1D6F1C28F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4A4"/>
          </a:solidFill>
          <a:ln>
            <a:solidFill>
              <a:srgbClr val="006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>
              <a:tabLst>
                <a:tab pos="3143250" algn="l"/>
              </a:tabLs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Proposed AUC Experimental Conditions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E611-9CF5-E183-58DA-B7A012CB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732" y="6356350"/>
            <a:ext cx="2743200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7849F57-75AA-6BAD-1F7A-F0EFB2F8E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6" y="6095413"/>
            <a:ext cx="626062" cy="626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39DD7-FE52-820C-FEF5-948BA07BFB43}"/>
              </a:ext>
            </a:extLst>
          </p:cNvPr>
          <p:cNvSpPr txBox="1"/>
          <p:nvPr/>
        </p:nvSpPr>
        <p:spPr>
          <a:xfrm>
            <a:off x="1151135" y="1220155"/>
            <a:ext cx="7439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Sedimentation velocity (SV) and Sedimentation equilibrium (SE)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44931-5C90-6848-7EED-947D78C2DF5F}"/>
              </a:ext>
            </a:extLst>
          </p:cNvPr>
          <p:cNvSpPr txBox="1"/>
          <p:nvPr/>
        </p:nvSpPr>
        <p:spPr>
          <a:xfrm>
            <a:off x="4310092" y="2293800"/>
            <a:ext cx="3571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1, 4, 8 mM (no additives)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D7F238-8B2D-880D-C51A-1DFDD78B43D3}"/>
              </a:ext>
            </a:extLst>
          </p:cNvPr>
          <p:cNvSpPr txBox="1"/>
          <p:nvPr/>
        </p:nvSpPr>
        <p:spPr>
          <a:xfrm>
            <a:off x="3943004" y="3429000"/>
            <a:ext cx="4305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100, 500, 1 µM + 25 mM NaCl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3C363E-ECF9-CFEB-FAF4-69C2AFA86913}"/>
              </a:ext>
            </a:extLst>
          </p:cNvPr>
          <p:cNvSpPr txBox="1"/>
          <p:nvPr/>
        </p:nvSpPr>
        <p:spPr>
          <a:xfrm>
            <a:off x="1151135" y="4510505"/>
            <a:ext cx="1012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would prefer to run with no additives so data can directly be compared with my NMR studies but I can add in NaCl at low peptide concentrations to prevent non-ideal effects. </a:t>
            </a:r>
          </a:p>
        </p:txBody>
      </p:sp>
    </p:spTree>
    <p:extLst>
      <p:ext uri="{BB962C8B-B14F-4D97-AF65-F5344CB8AC3E}">
        <p14:creationId xmlns:p14="http://schemas.microsoft.com/office/powerpoint/2010/main" val="44330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625C6B-F021-7272-683C-1D6F1C28F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4A4"/>
          </a:solidFill>
          <a:ln>
            <a:solidFill>
              <a:srgbClr val="006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>
              <a:tabLst>
                <a:tab pos="3143250" algn="l"/>
              </a:tabLs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Q’s for Borries / Discussion Points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E611-9CF5-E183-58DA-B7A012CB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732" y="6356350"/>
            <a:ext cx="2743200" cy="365125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7849F57-75AA-6BAD-1F7A-F0EFB2F8E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6" y="6095413"/>
            <a:ext cx="626062" cy="626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E55587-24F9-CEA6-064F-6EDA3B2045A6}"/>
              </a:ext>
            </a:extLst>
          </p:cNvPr>
          <p:cNvSpPr txBox="1"/>
          <p:nvPr/>
        </p:nvSpPr>
        <p:spPr>
          <a:xfrm>
            <a:off x="912760" y="2166078"/>
            <a:ext cx="111523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Running F19Cha with no salt. And dealing with non-ideal effects post-run? How much excess salt do you want relative to peptide if we need to add in to avoid non-ideal effects?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How many rotor slots? Rotor speeds? Salt/Peptide Concentrations (I can easily adjust the conditions) Multiple wavelengths?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If the peptide is partially salted out, how easy is it for you to separate out larger aggregates if there is still some monomer/oligomer?</a:t>
            </a:r>
          </a:p>
        </p:txBody>
      </p:sp>
    </p:spTree>
    <p:extLst>
      <p:ext uri="{BB962C8B-B14F-4D97-AF65-F5344CB8AC3E}">
        <p14:creationId xmlns:p14="http://schemas.microsoft.com/office/powerpoint/2010/main" val="1027053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FFDA1D-8F07-F483-0AA8-E337D02A2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6" y="540677"/>
            <a:ext cx="11548533" cy="62362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625C6B-F021-7272-683C-1D6F1C28F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4A4"/>
          </a:solidFill>
          <a:ln>
            <a:solidFill>
              <a:srgbClr val="006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3200" b="1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S1. F19Cha crystallizes into hexamers analogous to KLF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E611-9CF5-E183-58DA-B7A012CB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S1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515EAFC-B2DD-9299-A56E-3B342A478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6" y="6095413"/>
            <a:ext cx="626062" cy="6260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7E7B38-1B0E-17BA-75D6-6B5F3EC133D1}"/>
              </a:ext>
            </a:extLst>
          </p:cNvPr>
          <p:cNvSpPr txBox="1"/>
          <p:nvPr/>
        </p:nvSpPr>
        <p:spPr>
          <a:xfrm>
            <a:off x="391624" y="1064260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= F19Cha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Grey = KLF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028C73-CD6F-FA37-D4FE-F1290CDB7234}"/>
              </a:ext>
            </a:extLst>
          </p:cNvPr>
          <p:cNvSpPr txBox="1"/>
          <p:nvPr/>
        </p:nvSpPr>
        <p:spPr>
          <a:xfrm>
            <a:off x="391624" y="5433020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Resolution: 1.58 Å</a:t>
            </a:r>
          </a:p>
          <a:p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0.22</a:t>
            </a:r>
          </a:p>
          <a:p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316C5-D744-EC50-C0E6-C0D0CFC1E828}"/>
              </a:ext>
            </a:extLst>
          </p:cNvPr>
          <p:cNvSpPr txBox="1"/>
          <p:nvPr/>
        </p:nvSpPr>
        <p:spPr>
          <a:xfrm>
            <a:off x="0" y="6582975"/>
            <a:ext cx="2266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With Dr. Adam Kreutzer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D9CB8A-294D-6F23-9B0A-DA2E87E8054A}"/>
              </a:ext>
            </a:extLst>
          </p:cNvPr>
          <p:cNvSpPr txBox="1"/>
          <p:nvPr/>
        </p:nvSpPr>
        <p:spPr>
          <a:xfrm>
            <a:off x="6098722" y="6602210"/>
            <a:ext cx="4029565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Kreutzer, A. G.; </a:t>
            </a:r>
            <a:r>
              <a:rPr lang="en-US" sz="95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Nowick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, J. S. 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5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9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6061-6071.</a:t>
            </a:r>
          </a:p>
        </p:txBody>
      </p:sp>
    </p:spTree>
    <p:extLst>
      <p:ext uri="{BB962C8B-B14F-4D97-AF65-F5344CB8AC3E}">
        <p14:creationId xmlns:p14="http://schemas.microsoft.com/office/powerpoint/2010/main" val="1030112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625C6B-F021-7272-683C-1D6F1C28F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4A4"/>
          </a:solidFill>
          <a:ln>
            <a:solidFill>
              <a:srgbClr val="006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en-US" sz="3200" b="1" i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S2. F19Cha assembles into hexamers in silver stained SDS-PAGE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E611-9CF5-E183-58DA-B7A012CB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S2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515EAFC-B2DD-9299-A56E-3B342A478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6" y="6095413"/>
            <a:ext cx="626062" cy="626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841D1-8FE3-501C-A021-57411A2F2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7" t="8435" r="9020" b="36622"/>
          <a:stretch/>
        </p:blipFill>
        <p:spPr>
          <a:xfrm>
            <a:off x="3497506" y="1540563"/>
            <a:ext cx="5196987" cy="3894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EB484D-6B62-983A-D272-06B4861B747C}"/>
              </a:ext>
            </a:extLst>
          </p:cNvPr>
          <p:cNvSpPr txBox="1"/>
          <p:nvPr/>
        </p:nvSpPr>
        <p:spPr>
          <a:xfrm>
            <a:off x="3071138" y="1693131"/>
            <a:ext cx="46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C2FE35-826E-3656-BB05-7B46310C1053}"/>
              </a:ext>
            </a:extLst>
          </p:cNvPr>
          <p:cNvSpPr txBox="1"/>
          <p:nvPr/>
        </p:nvSpPr>
        <p:spPr>
          <a:xfrm>
            <a:off x="3071138" y="2262846"/>
            <a:ext cx="46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96345-77C5-75B3-EF7D-EC40E047EE4D}"/>
              </a:ext>
            </a:extLst>
          </p:cNvPr>
          <p:cNvSpPr txBox="1"/>
          <p:nvPr/>
        </p:nvSpPr>
        <p:spPr>
          <a:xfrm>
            <a:off x="3071138" y="2946225"/>
            <a:ext cx="46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0617D7-A717-32F1-9C7E-0232FE8BED46}"/>
              </a:ext>
            </a:extLst>
          </p:cNvPr>
          <p:cNvSpPr txBox="1"/>
          <p:nvPr/>
        </p:nvSpPr>
        <p:spPr>
          <a:xfrm>
            <a:off x="3027603" y="3814270"/>
            <a:ext cx="46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5DDB4-5E0C-E3A2-6F01-E6CA7FE80F33}"/>
              </a:ext>
            </a:extLst>
          </p:cNvPr>
          <p:cNvSpPr txBox="1"/>
          <p:nvPr/>
        </p:nvSpPr>
        <p:spPr>
          <a:xfrm>
            <a:off x="3027603" y="4713750"/>
            <a:ext cx="5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93C1F-2662-7B25-0D0C-2C8AEE283FBC}"/>
              </a:ext>
            </a:extLst>
          </p:cNvPr>
          <p:cNvSpPr txBox="1"/>
          <p:nvPr/>
        </p:nvSpPr>
        <p:spPr>
          <a:xfrm>
            <a:off x="3027603" y="5030147"/>
            <a:ext cx="5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AC464D-2FEE-EC1B-FF50-62A29E893D1B}"/>
              </a:ext>
            </a:extLst>
          </p:cNvPr>
          <p:cNvSpPr txBox="1"/>
          <p:nvPr/>
        </p:nvSpPr>
        <p:spPr>
          <a:xfrm>
            <a:off x="3396577" y="1247515"/>
            <a:ext cx="90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ladder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6FAE94-39DD-4EA6-8219-170DF6DD698B}"/>
              </a:ext>
            </a:extLst>
          </p:cNvPr>
          <p:cNvSpPr txBox="1"/>
          <p:nvPr/>
        </p:nvSpPr>
        <p:spPr>
          <a:xfrm>
            <a:off x="4512470" y="1171231"/>
            <a:ext cx="61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KLF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DD5762-4370-36F8-7AE7-59363412048D}"/>
              </a:ext>
            </a:extLst>
          </p:cNvPr>
          <p:cNvSpPr txBox="1"/>
          <p:nvPr/>
        </p:nvSpPr>
        <p:spPr>
          <a:xfrm>
            <a:off x="5630674" y="1171231"/>
            <a:ext cx="137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V18T F20Y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C1E4B5-E397-A0A2-DC4F-BE9A89B580BA}"/>
              </a:ext>
            </a:extLst>
          </p:cNvPr>
          <p:cNvSpPr txBox="1"/>
          <p:nvPr/>
        </p:nvSpPr>
        <p:spPr>
          <a:xfrm>
            <a:off x="7300897" y="1175411"/>
            <a:ext cx="1060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F19Cha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D92A6C-48E4-B46A-D1C6-7BCD06BFECEA}"/>
              </a:ext>
            </a:extLst>
          </p:cNvPr>
          <p:cNvSpPr txBox="1"/>
          <p:nvPr/>
        </p:nvSpPr>
        <p:spPr>
          <a:xfrm>
            <a:off x="3998238" y="5443571"/>
            <a:ext cx="5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D75AA0-3E55-077F-B1BD-0B9E26243D7F}"/>
              </a:ext>
            </a:extLst>
          </p:cNvPr>
          <p:cNvSpPr txBox="1"/>
          <p:nvPr/>
        </p:nvSpPr>
        <p:spPr>
          <a:xfrm>
            <a:off x="4512470" y="5442719"/>
            <a:ext cx="5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2DE675-5963-3631-31AB-E78F1B69E3A9}"/>
              </a:ext>
            </a:extLst>
          </p:cNvPr>
          <p:cNvSpPr txBox="1"/>
          <p:nvPr/>
        </p:nvSpPr>
        <p:spPr>
          <a:xfrm>
            <a:off x="5010173" y="5441867"/>
            <a:ext cx="5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58453C-0A8D-5421-A16B-84108AD0525D}"/>
              </a:ext>
            </a:extLst>
          </p:cNvPr>
          <p:cNvSpPr txBox="1"/>
          <p:nvPr/>
        </p:nvSpPr>
        <p:spPr>
          <a:xfrm>
            <a:off x="5523156" y="5441015"/>
            <a:ext cx="5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20920A-5CB4-71A5-9CE8-F2495669EFD2}"/>
              </a:ext>
            </a:extLst>
          </p:cNvPr>
          <p:cNvSpPr txBox="1"/>
          <p:nvPr/>
        </p:nvSpPr>
        <p:spPr>
          <a:xfrm>
            <a:off x="6060431" y="5448811"/>
            <a:ext cx="5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647EC0-248D-C7ED-DEAB-A8ABAB2F36A3}"/>
              </a:ext>
            </a:extLst>
          </p:cNvPr>
          <p:cNvSpPr txBox="1"/>
          <p:nvPr/>
        </p:nvSpPr>
        <p:spPr>
          <a:xfrm>
            <a:off x="6540410" y="5445403"/>
            <a:ext cx="5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7869F0-4A14-5B30-3A79-B05B7F6BD333}"/>
              </a:ext>
            </a:extLst>
          </p:cNvPr>
          <p:cNvSpPr txBox="1"/>
          <p:nvPr/>
        </p:nvSpPr>
        <p:spPr>
          <a:xfrm>
            <a:off x="7000692" y="5441015"/>
            <a:ext cx="5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19E587-F662-D288-44D3-C8F80810E704}"/>
              </a:ext>
            </a:extLst>
          </p:cNvPr>
          <p:cNvSpPr txBox="1"/>
          <p:nvPr/>
        </p:nvSpPr>
        <p:spPr>
          <a:xfrm>
            <a:off x="7537967" y="5447829"/>
            <a:ext cx="5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B46A9B-83C8-0AC0-7EA0-D83CC035609B}"/>
              </a:ext>
            </a:extLst>
          </p:cNvPr>
          <p:cNvSpPr txBox="1"/>
          <p:nvPr/>
        </p:nvSpPr>
        <p:spPr>
          <a:xfrm>
            <a:off x="8085892" y="5441015"/>
            <a:ext cx="55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21841F-D850-612D-3E65-C1C7E27C603C}"/>
              </a:ext>
            </a:extLst>
          </p:cNvPr>
          <p:cNvSpPr txBox="1"/>
          <p:nvPr/>
        </p:nvSpPr>
        <p:spPr>
          <a:xfrm>
            <a:off x="5917499" y="5836992"/>
            <a:ext cx="93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mg/mL peptide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769868-BFC2-A2EB-BE0C-F7B1AEF18F9E}"/>
              </a:ext>
            </a:extLst>
          </p:cNvPr>
          <p:cNvSpPr txBox="1"/>
          <p:nvPr/>
        </p:nvSpPr>
        <p:spPr>
          <a:xfrm>
            <a:off x="2898584" y="1247515"/>
            <a:ext cx="60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263B0E-EC32-3826-F6C3-371A6423EEF1}"/>
              </a:ext>
            </a:extLst>
          </p:cNvPr>
          <p:cNvSpPr txBox="1"/>
          <p:nvPr/>
        </p:nvSpPr>
        <p:spPr>
          <a:xfrm>
            <a:off x="8694493" y="460649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trimer (5.3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B54BB-65AA-55EF-6BC5-15DFB3855AAA}"/>
              </a:ext>
            </a:extLst>
          </p:cNvPr>
          <p:cNvSpPr txBox="1"/>
          <p:nvPr/>
        </p:nvSpPr>
        <p:spPr>
          <a:xfrm>
            <a:off x="8694493" y="381427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hexamer (10.6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3BC40C-337C-58C2-00AD-4FC8BC318941}"/>
              </a:ext>
            </a:extLst>
          </p:cNvPr>
          <p:cNvSpPr/>
          <p:nvPr/>
        </p:nvSpPr>
        <p:spPr>
          <a:xfrm>
            <a:off x="5567145" y="1168447"/>
            <a:ext cx="1433547" cy="466576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E846DF-36C9-6FF7-7911-252DEE7873A3}"/>
              </a:ext>
            </a:extLst>
          </p:cNvPr>
          <p:cNvSpPr txBox="1"/>
          <p:nvPr/>
        </p:nvSpPr>
        <p:spPr>
          <a:xfrm>
            <a:off x="22328" y="6619473"/>
            <a:ext cx="6595075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Ignore V18T F20Y. It is another mutant that I tried getting to assemble by NMR that I have since discontinued studying.</a:t>
            </a:r>
          </a:p>
        </p:txBody>
      </p:sp>
    </p:spTree>
    <p:extLst>
      <p:ext uri="{BB962C8B-B14F-4D97-AF65-F5344CB8AC3E}">
        <p14:creationId xmlns:p14="http://schemas.microsoft.com/office/powerpoint/2010/main" val="2165380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18135</TotalTime>
  <Words>861</Words>
  <Application>Microsoft Office PowerPoint</Application>
  <PresentationFormat>Widescreen</PresentationFormat>
  <Paragraphs>193</Paragraphs>
  <Slides>11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CS ChemDraw Drawing</vt:lpstr>
      <vt:lpstr>PowerPoint Presentation</vt:lpstr>
      <vt:lpstr>F19Cha shows concentration dependent assembly in D2O</vt:lpstr>
      <vt:lpstr>F19Cha oligomerizes into a putative dodecamer</vt:lpstr>
      <vt:lpstr>Attempts to add counterions cause F19Cha to salt out</vt:lpstr>
      <vt:lpstr>F19Cha oligomerizes at lower concentrations with additives</vt:lpstr>
      <vt:lpstr>Proposed AUC Experimental Conditions</vt:lpstr>
      <vt:lpstr>Q’s for Borries / Discussion Points</vt:lpstr>
      <vt:lpstr>S1. F19Cha crystallizes into hexamers analogous to KLF</vt:lpstr>
      <vt:lpstr>S2. F19Cha assembles into hexamers in silver stained SDS-PAGE</vt:lpstr>
      <vt:lpstr>S3. Nominal 16 mM F19Cha in D2O</vt:lpstr>
      <vt:lpstr>S4. 15N-HSQC reveals the formation of two oligomers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towards</dc:title>
  <dc:creator>Jason Zhu</dc:creator>
  <cp:lastModifiedBy>Jason Zhu</cp:lastModifiedBy>
  <cp:revision>773</cp:revision>
  <dcterms:created xsi:type="dcterms:W3CDTF">2022-09-22T15:38:35Z</dcterms:created>
  <dcterms:modified xsi:type="dcterms:W3CDTF">2023-07-06T23:29:46Z</dcterms:modified>
</cp:coreProperties>
</file>